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0F64A-D48F-4663-B81D-8DE7665452A9}" v="27" dt="2025-05-04T17:55:18.689"/>
    <p1510:client id="{FB254B46-6C22-433F-9AE4-075FE073EAF7}" v="5" dt="2025-05-04T14:03:50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9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1BD6FF9C7A849A/Presentation%208_ColumnClustered%20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1BD6FF9C7A849A/Presentation%208_BarClust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1BD6FF9C7A849A/Presentation%208_BarClustered%20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71BD6FF9C7A849A/Presentation%208_Lin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TOTAL_SALES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Sheet1!$A$2:$B$7</c:f>
              <c:multiLvlStrCache>
                <c:ptCount val="6"/>
                <c:lvl>
                  <c:pt idx="0">
                    <c:v>Female</c:v>
                  </c:pt>
                  <c:pt idx="1">
                    <c:v>Male</c:v>
                  </c:pt>
                  <c:pt idx="2">
                    <c:v>Female</c:v>
                  </c:pt>
                  <c:pt idx="3">
                    <c:v>Male</c:v>
                  </c:pt>
                  <c:pt idx="4">
                    <c:v>Female</c:v>
                  </c:pt>
                  <c:pt idx="5">
                    <c:v>Male</c:v>
                  </c:pt>
                </c:lvl>
                <c:lvl>
                  <c:pt idx="0">
                    <c:v>20-Jan</c:v>
                  </c:pt>
                  <c:pt idx="1">
                    <c:v>20-Jan</c:v>
                  </c:pt>
                  <c:pt idx="2">
                    <c:v>20-Feb</c:v>
                  </c:pt>
                  <c:pt idx="3">
                    <c:v>20-Feb</c:v>
                  </c:pt>
                  <c:pt idx="4">
                    <c:v>20-Mar</c:v>
                  </c:pt>
                  <c:pt idx="5">
                    <c:v>20-Mar</c:v>
                  </c:pt>
                </c:lvl>
              </c:multiLvlStrCache>
            </c:multiLvl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59138.982000000004</c:v>
                </c:pt>
                <c:pt idx="1">
                  <c:v>57152.885999999897</c:v>
                </c:pt>
                <c:pt idx="2">
                  <c:v>56335.5554999999</c:v>
                </c:pt>
                <c:pt idx="3">
                  <c:v>40883.818499999899</c:v>
                </c:pt>
                <c:pt idx="4">
                  <c:v>52408.387499999997</c:v>
                </c:pt>
                <c:pt idx="5">
                  <c:v>57047.119499999899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AE-4710-B087-8070D1D1EF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17924191"/>
        <c:axId val="1317926591"/>
      </c:barChart>
      <c:catAx>
        <c:axId val="1317924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926591"/>
        <c:crosses val="autoZero"/>
        <c:auto val="1"/>
        <c:lblAlgn val="ctr"/>
        <c:lblOffset val="100"/>
        <c:noMultiLvlLbl val="0"/>
      </c:catAx>
      <c:valAx>
        <c:axId val="13179265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7924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Sheet1!$A$2:$B$3</c:f>
              <c:multiLvlStrCache>
                <c:ptCount val="2"/>
                <c:lvl>
                  <c:pt idx="0">
                    <c:v>Food and beverages</c:v>
                  </c:pt>
                  <c:pt idx="1">
                    <c:v>Electronic accessories</c:v>
                  </c:pt>
                </c:lvl>
                <c:lvl>
                  <c:pt idx="0">
                    <c:v>Member</c:v>
                  </c:pt>
                  <c:pt idx="1">
                    <c:v>Normal</c:v>
                  </c:pt>
                </c:lvl>
              </c:multiLvlStrCache>
            </c:multiLvl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31357.62</c:v>
                </c:pt>
                <c:pt idx="1">
                  <c:v>29839.036499999998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0E-4062-9314-62AE1F8C2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8712575"/>
        <c:axId val="1338711135"/>
      </c:barChart>
      <c:catAx>
        <c:axId val="13387125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711135"/>
        <c:crosses val="autoZero"/>
        <c:auto val="1"/>
        <c:lblAlgn val="ctr"/>
        <c:lblOffset val="100"/>
        <c:noMultiLvlLbl val="0"/>
      </c:catAx>
      <c:valAx>
        <c:axId val="13387111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712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8</c:v>
                </c:pt>
                <c:pt idx="1">
                  <c:v>3</c:v>
                </c:pt>
                <c:pt idx="2">
                  <c:v>2</c:v>
                </c:pt>
                <c:pt idx="3">
                  <c:v>15</c:v>
                </c:pt>
                <c:pt idx="4">
                  <c:v>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26634.341999999899</c:v>
                </c:pt>
                <c:pt idx="1">
                  <c:v>23402.263499999899</c:v>
                </c:pt>
                <c:pt idx="2">
                  <c:v>23392.2779999999</c:v>
                </c:pt>
                <c:pt idx="3">
                  <c:v>22674.4559999999</c:v>
                </c:pt>
                <c:pt idx="4">
                  <c:v>22634.545499999898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76-4F24-A534-3443C745A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175752415"/>
        <c:axId val="1175753375"/>
      </c:barChart>
      <c:catAx>
        <c:axId val="117575241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753375"/>
        <c:crosses val="autoZero"/>
        <c:auto val="1"/>
        <c:lblAlgn val="ctr"/>
        <c:lblOffset val="100"/>
        <c:noMultiLvlLbl val="0"/>
      </c:catAx>
      <c:valAx>
        <c:axId val="117575337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752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Monday</c:v>
                </c:pt>
                <c:pt idx="1">
                  <c:v>Thursday</c:v>
                </c:pt>
                <c:pt idx="2">
                  <c:v>Sunday</c:v>
                </c:pt>
                <c:pt idx="3">
                  <c:v>Friday</c:v>
                </c:pt>
                <c:pt idx="4">
                  <c:v>Wednesday</c:v>
                </c:pt>
                <c:pt idx="5">
                  <c:v>Tuesday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56758.6</c:v>
                </c:pt>
                <c:pt idx="1">
                  <c:v>47825.2</c:v>
                </c:pt>
                <c:pt idx="2">
                  <c:v>46254.400000000001</c:v>
                </c:pt>
                <c:pt idx="3">
                  <c:v>46106.6</c:v>
                </c:pt>
                <c:pt idx="4">
                  <c:v>44292.4</c:v>
                </c:pt>
                <c:pt idx="5">
                  <c:v>40947.74</c:v>
                </c:pt>
                <c:pt idx="6">
                  <c:v>40781.599999999999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1F8B-4ABA-9DE8-4072ED3717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75752415"/>
        <c:axId val="1175752895"/>
      </c:lineChart>
      <c:catAx>
        <c:axId val="11757524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752895"/>
        <c:crosses val="autoZero"/>
        <c:auto val="1"/>
        <c:lblAlgn val="ctr"/>
        <c:lblOffset val="100"/>
        <c:noMultiLvlLbl val="0"/>
      </c:catAx>
      <c:valAx>
        <c:axId val="11757528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5752415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2AE6BA-8DA3-49D0-9751-14163616F35C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EEAE926C-C654-4DB1-BF77-74498B9476A0}">
      <dgm:prSet/>
      <dgm:spPr/>
      <dgm:t>
        <a:bodyPr/>
        <a:lstStyle/>
        <a:p>
          <a:r>
            <a:rPr lang="en-US" b="1" dirty="0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The dataset contains </a:t>
          </a:r>
          <a:r>
            <a:rPr lang="en-US" b="1" dirty="0" err="1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historicaltransaction</a:t>
          </a:r>
          <a:r>
            <a:rPr lang="en-US" b="1" dirty="0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 records from Walmart stores.</a:t>
          </a:r>
        </a:p>
      </dgm:t>
    </dgm:pt>
    <dgm:pt modelId="{225B7F74-DC19-43CB-BCAF-1CE5B18DCCF3}" type="parTrans" cxnId="{8C200768-92CE-47AD-882E-5B0178C98BCB}">
      <dgm:prSet/>
      <dgm:spPr/>
      <dgm:t>
        <a:bodyPr/>
        <a:lstStyle/>
        <a:p>
          <a:endParaRPr lang="en-US"/>
        </a:p>
      </dgm:t>
    </dgm:pt>
    <dgm:pt modelId="{3F36C815-F46F-4988-BA94-4DD923D7F3EE}" type="sibTrans" cxnId="{8C200768-92CE-47AD-882E-5B0178C98BCB}">
      <dgm:prSet/>
      <dgm:spPr/>
      <dgm:t>
        <a:bodyPr/>
        <a:lstStyle/>
        <a:p>
          <a:endParaRPr lang="en-US"/>
        </a:p>
      </dgm:t>
    </dgm:pt>
    <dgm:pt modelId="{392F4822-9AEB-4672-977D-0F85912A60D3}">
      <dgm:prSet/>
      <dgm:spPr/>
      <dgm:t>
        <a:bodyPr/>
        <a:lstStyle/>
        <a:p>
          <a:r>
            <a:rPr lang="en-US" b="0" dirty="0"/>
            <a:t>Key information includes: </a:t>
          </a:r>
        </a:p>
      </dgm:t>
    </dgm:pt>
    <dgm:pt modelId="{0C832C77-A0FE-4A47-B240-91B9FE84CA7A}" type="parTrans" cxnId="{5BE9111F-AA2B-4A92-8398-084E463B19F6}">
      <dgm:prSet/>
      <dgm:spPr/>
      <dgm:t>
        <a:bodyPr/>
        <a:lstStyle/>
        <a:p>
          <a:endParaRPr lang="en-US"/>
        </a:p>
      </dgm:t>
    </dgm:pt>
    <dgm:pt modelId="{C4C8E2AE-4C79-4119-89D8-F60089FEB067}" type="sibTrans" cxnId="{5BE9111F-AA2B-4A92-8398-084E463B19F6}">
      <dgm:prSet/>
      <dgm:spPr/>
      <dgm:t>
        <a:bodyPr/>
        <a:lstStyle/>
        <a:p>
          <a:endParaRPr lang="en-US"/>
        </a:p>
      </dgm:t>
    </dgm:pt>
    <dgm:pt modelId="{826FE1CF-880A-4A55-844B-17FA1B609A0D}">
      <dgm:prSet/>
      <dgm:spPr/>
      <dgm:t>
        <a:bodyPr/>
        <a:lstStyle/>
        <a:p>
          <a:r>
            <a:rPr lang="en-US" b="0" dirty="0">
              <a:solidFill>
                <a:srgbClr val="FFFF00"/>
              </a:solidFill>
            </a:rPr>
            <a:t>Transaction Details:</a:t>
          </a:r>
          <a:r>
            <a:rPr lang="en-US" b="0" dirty="0"/>
            <a:t> Invoice ID, </a:t>
          </a:r>
          <a:r>
            <a:rPr lang="en-US" b="0" dirty="0" err="1"/>
            <a:t>Date,Time</a:t>
          </a:r>
          <a:r>
            <a:rPr lang="en-US" b="0" dirty="0"/>
            <a:t>, Total Sales, Tax.</a:t>
          </a:r>
        </a:p>
      </dgm:t>
    </dgm:pt>
    <dgm:pt modelId="{C348C1AA-3A87-4AAF-98D0-4D8AAFE5F330}" type="parTrans" cxnId="{E2067743-3754-4303-9DA9-994C92F6E08D}">
      <dgm:prSet/>
      <dgm:spPr/>
      <dgm:t>
        <a:bodyPr/>
        <a:lstStyle/>
        <a:p>
          <a:endParaRPr lang="en-US"/>
        </a:p>
      </dgm:t>
    </dgm:pt>
    <dgm:pt modelId="{01651D6F-6FDF-4B3E-8553-85DE3A32DAE1}" type="sibTrans" cxnId="{E2067743-3754-4303-9DA9-994C92F6E08D}">
      <dgm:prSet/>
      <dgm:spPr/>
      <dgm:t>
        <a:bodyPr/>
        <a:lstStyle/>
        <a:p>
          <a:endParaRPr lang="en-US"/>
        </a:p>
      </dgm:t>
    </dgm:pt>
    <dgm:pt modelId="{A2664859-1C07-4426-8023-2B6B2CE42E30}">
      <dgm:prSet/>
      <dgm:spPr/>
      <dgm:t>
        <a:bodyPr/>
        <a:lstStyle/>
        <a:p>
          <a:r>
            <a:rPr lang="en-US" b="0" dirty="0">
              <a:solidFill>
                <a:srgbClr val="FFFF00"/>
              </a:solidFill>
            </a:rPr>
            <a:t>Product Information:</a:t>
          </a:r>
          <a:r>
            <a:rPr lang="en-US" b="0" dirty="0"/>
            <a:t> Product Line, </a:t>
          </a:r>
          <a:r>
            <a:rPr lang="en-US" b="0" dirty="0" err="1"/>
            <a:t>UnitPrice</a:t>
          </a:r>
          <a:r>
            <a:rPr lang="en-US" b="0" dirty="0"/>
            <a:t>, Quantity.</a:t>
          </a:r>
        </a:p>
      </dgm:t>
    </dgm:pt>
    <dgm:pt modelId="{02A4F652-C50D-4A46-87B3-0BEEAA360F43}" type="parTrans" cxnId="{B1E7DD0A-5413-4267-9F04-7C0562FABE4B}">
      <dgm:prSet/>
      <dgm:spPr/>
      <dgm:t>
        <a:bodyPr/>
        <a:lstStyle/>
        <a:p>
          <a:endParaRPr lang="en-US"/>
        </a:p>
      </dgm:t>
    </dgm:pt>
    <dgm:pt modelId="{33CB4CF3-5ED4-4D4E-8052-EF38CED8E03E}" type="sibTrans" cxnId="{B1E7DD0A-5413-4267-9F04-7C0562FABE4B}">
      <dgm:prSet/>
      <dgm:spPr/>
      <dgm:t>
        <a:bodyPr/>
        <a:lstStyle/>
        <a:p>
          <a:endParaRPr lang="en-US"/>
        </a:p>
      </dgm:t>
    </dgm:pt>
    <dgm:pt modelId="{C456CC7B-B5E7-470C-9553-B41D0F5E37CF}">
      <dgm:prSet/>
      <dgm:spPr/>
      <dgm:t>
        <a:bodyPr/>
        <a:lstStyle/>
        <a:p>
          <a:r>
            <a:rPr lang="en-US" b="0" dirty="0"/>
            <a:t>S</a:t>
          </a:r>
          <a:r>
            <a:rPr lang="en-US" b="0" dirty="0">
              <a:solidFill>
                <a:srgbClr val="FFFF00"/>
              </a:solidFill>
            </a:rPr>
            <a:t>tore Information: </a:t>
          </a:r>
          <a:r>
            <a:rPr lang="en-US" b="0" dirty="0"/>
            <a:t>Branch, City.</a:t>
          </a:r>
        </a:p>
      </dgm:t>
    </dgm:pt>
    <dgm:pt modelId="{EC5C670F-6695-42E7-9DFE-4C2B342A479B}" type="parTrans" cxnId="{7A1569EB-44BC-4DE8-96F4-2B9DE467B950}">
      <dgm:prSet/>
      <dgm:spPr/>
      <dgm:t>
        <a:bodyPr/>
        <a:lstStyle/>
        <a:p>
          <a:endParaRPr lang="en-US"/>
        </a:p>
      </dgm:t>
    </dgm:pt>
    <dgm:pt modelId="{FF74AB01-96B8-444C-9BB9-1EE7B9F1C14B}" type="sibTrans" cxnId="{7A1569EB-44BC-4DE8-96F4-2B9DE467B950}">
      <dgm:prSet/>
      <dgm:spPr/>
      <dgm:t>
        <a:bodyPr/>
        <a:lstStyle/>
        <a:p>
          <a:endParaRPr lang="en-US"/>
        </a:p>
      </dgm:t>
    </dgm:pt>
    <dgm:pt modelId="{8FA94D7A-059B-46FA-AC48-5C13296CFA1F}">
      <dgm:prSet/>
      <dgm:spPr/>
      <dgm:t>
        <a:bodyPr/>
        <a:lstStyle/>
        <a:p>
          <a:r>
            <a:rPr lang="en-US" b="0" dirty="0">
              <a:solidFill>
                <a:srgbClr val="FFFF00"/>
              </a:solidFill>
            </a:rPr>
            <a:t>Customer Information:</a:t>
          </a:r>
          <a:r>
            <a:rPr lang="en-US" b="0" dirty="0"/>
            <a:t> Customer </a:t>
          </a:r>
          <a:r>
            <a:rPr lang="en-US" b="0" dirty="0" err="1"/>
            <a:t>Type,Gender</a:t>
          </a:r>
          <a:r>
            <a:rPr lang="en-US" b="0" dirty="0"/>
            <a:t>, Customer ID.</a:t>
          </a:r>
        </a:p>
      </dgm:t>
    </dgm:pt>
    <dgm:pt modelId="{CE1C067D-8F94-45B2-A377-5CC91AD415A6}" type="parTrans" cxnId="{CC070167-8646-4D9E-9C27-6532B2198A4B}">
      <dgm:prSet/>
      <dgm:spPr/>
      <dgm:t>
        <a:bodyPr/>
        <a:lstStyle/>
        <a:p>
          <a:endParaRPr lang="en-US"/>
        </a:p>
      </dgm:t>
    </dgm:pt>
    <dgm:pt modelId="{849745A3-9ED8-4A1D-9BE9-071619ACE763}" type="sibTrans" cxnId="{CC070167-8646-4D9E-9C27-6532B2198A4B}">
      <dgm:prSet/>
      <dgm:spPr/>
      <dgm:t>
        <a:bodyPr/>
        <a:lstStyle/>
        <a:p>
          <a:endParaRPr lang="en-US"/>
        </a:p>
      </dgm:t>
    </dgm:pt>
    <dgm:pt modelId="{B5661211-1AF3-48D9-B96F-39FEAAB416A3}">
      <dgm:prSet/>
      <dgm:spPr/>
      <dgm:t>
        <a:bodyPr/>
        <a:lstStyle/>
        <a:p>
          <a:r>
            <a:rPr lang="en-US" b="0" dirty="0">
              <a:solidFill>
                <a:srgbClr val="FFFF00"/>
              </a:solidFill>
            </a:rPr>
            <a:t>Payment Information:</a:t>
          </a:r>
          <a:r>
            <a:rPr lang="en-US" b="0" dirty="0"/>
            <a:t> Payment.</a:t>
          </a:r>
        </a:p>
      </dgm:t>
    </dgm:pt>
    <dgm:pt modelId="{1328B6A7-6D3B-431A-99BC-A570C632DDE7}" type="parTrans" cxnId="{9BA06B5D-4AAA-48C5-BF49-10D3A44807EC}">
      <dgm:prSet/>
      <dgm:spPr/>
      <dgm:t>
        <a:bodyPr/>
        <a:lstStyle/>
        <a:p>
          <a:endParaRPr lang="en-US"/>
        </a:p>
      </dgm:t>
    </dgm:pt>
    <dgm:pt modelId="{6B7E3FEE-4BEC-4699-AC85-A3268917CA7A}" type="sibTrans" cxnId="{9BA06B5D-4AAA-48C5-BF49-10D3A44807EC}">
      <dgm:prSet/>
      <dgm:spPr/>
      <dgm:t>
        <a:bodyPr/>
        <a:lstStyle/>
        <a:p>
          <a:endParaRPr lang="en-US"/>
        </a:p>
      </dgm:t>
    </dgm:pt>
    <dgm:pt modelId="{4FF546D9-CBAC-4111-9BAA-61ACF98B53E0}">
      <dgm:prSet/>
      <dgm:spPr/>
      <dgm:t>
        <a:bodyPr/>
        <a:lstStyle/>
        <a:p>
          <a:r>
            <a:rPr lang="en-US" b="0" dirty="0">
              <a:solidFill>
                <a:srgbClr val="FFFF00"/>
              </a:solidFill>
            </a:rPr>
            <a:t>Financial Information: </a:t>
          </a:r>
          <a:r>
            <a:rPr lang="en-US" b="0" dirty="0"/>
            <a:t>Cost of </a:t>
          </a:r>
          <a:r>
            <a:rPr lang="en-US" b="0" dirty="0" err="1"/>
            <a:t>GoodsSold</a:t>
          </a:r>
          <a:r>
            <a:rPr lang="en-US" b="0" dirty="0"/>
            <a:t> (cogs), Gross Income, </a:t>
          </a:r>
          <a:r>
            <a:rPr lang="en-US" b="0" dirty="0" err="1"/>
            <a:t>GrossMargin</a:t>
          </a:r>
          <a:r>
            <a:rPr lang="en-US" b="0" dirty="0"/>
            <a:t> Percentage, Rating.</a:t>
          </a:r>
        </a:p>
      </dgm:t>
    </dgm:pt>
    <dgm:pt modelId="{40A43E30-AC44-4376-945C-66355D058985}" type="parTrans" cxnId="{383D546C-0D06-4C51-8107-FB96D44B2E5C}">
      <dgm:prSet/>
      <dgm:spPr/>
      <dgm:t>
        <a:bodyPr/>
        <a:lstStyle/>
        <a:p>
          <a:endParaRPr lang="en-US"/>
        </a:p>
      </dgm:t>
    </dgm:pt>
    <dgm:pt modelId="{1E257AE6-5D3F-46E9-AA30-3084455E74E9}" type="sibTrans" cxnId="{383D546C-0D06-4C51-8107-FB96D44B2E5C}">
      <dgm:prSet/>
      <dgm:spPr/>
      <dgm:t>
        <a:bodyPr/>
        <a:lstStyle/>
        <a:p>
          <a:endParaRPr lang="en-US"/>
        </a:p>
      </dgm:t>
    </dgm:pt>
    <dgm:pt modelId="{55516626-9FD1-4873-9976-F9668264F374}" type="pres">
      <dgm:prSet presAssocID="{052AE6BA-8DA3-49D0-9751-14163616F35C}" presName="linear" presStyleCnt="0">
        <dgm:presLayoutVars>
          <dgm:animLvl val="lvl"/>
          <dgm:resizeHandles val="exact"/>
        </dgm:presLayoutVars>
      </dgm:prSet>
      <dgm:spPr/>
    </dgm:pt>
    <dgm:pt modelId="{66A11D0E-5D9E-4258-841F-9A2FDE59615B}" type="pres">
      <dgm:prSet presAssocID="{EEAE926C-C654-4DB1-BF77-74498B9476A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3635B3D2-80ED-4FD3-AC8E-5F94FD14CFC4}" type="pres">
      <dgm:prSet presAssocID="{3F36C815-F46F-4988-BA94-4DD923D7F3EE}" presName="spacer" presStyleCnt="0"/>
      <dgm:spPr/>
    </dgm:pt>
    <dgm:pt modelId="{9276BBE1-E6E8-498D-B8DF-8753F46F57A9}" type="pres">
      <dgm:prSet presAssocID="{392F4822-9AEB-4672-977D-0F85912A60D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A91764C-F2CF-4A58-8AE7-149B017E4E06}" type="pres">
      <dgm:prSet presAssocID="{C4C8E2AE-4C79-4119-89D8-F60089FEB067}" presName="spacer" presStyleCnt="0"/>
      <dgm:spPr/>
    </dgm:pt>
    <dgm:pt modelId="{00F7E5CE-826A-4B96-9357-D817CC694464}" type="pres">
      <dgm:prSet presAssocID="{826FE1CF-880A-4A55-844B-17FA1B609A0D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7996215-33B0-4840-9A07-A315E29CD279}" type="pres">
      <dgm:prSet presAssocID="{01651D6F-6FDF-4B3E-8553-85DE3A32DAE1}" presName="spacer" presStyleCnt="0"/>
      <dgm:spPr/>
    </dgm:pt>
    <dgm:pt modelId="{914FFDBC-E7B7-4356-8BB5-878002D8B6C4}" type="pres">
      <dgm:prSet presAssocID="{A2664859-1C07-4426-8023-2B6B2CE42E30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D302A8D-84DB-47D8-A86D-9CE15BCFA3A0}" type="pres">
      <dgm:prSet presAssocID="{33CB4CF3-5ED4-4D4E-8052-EF38CED8E03E}" presName="spacer" presStyleCnt="0"/>
      <dgm:spPr/>
    </dgm:pt>
    <dgm:pt modelId="{32A4D17C-950F-47AA-AD11-78312468D6CC}" type="pres">
      <dgm:prSet presAssocID="{C456CC7B-B5E7-470C-9553-B41D0F5E37CF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C4A7BCA-5A77-44F1-AC23-5F2CD960F02A}" type="pres">
      <dgm:prSet presAssocID="{FF74AB01-96B8-444C-9BB9-1EE7B9F1C14B}" presName="spacer" presStyleCnt="0"/>
      <dgm:spPr/>
    </dgm:pt>
    <dgm:pt modelId="{2C7DE13D-6AF0-4F4C-9BFE-4A29B23044F0}" type="pres">
      <dgm:prSet presAssocID="{8FA94D7A-059B-46FA-AC48-5C13296CFA1F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0FB09CD5-8F6B-439B-8E3E-79AB7A315615}" type="pres">
      <dgm:prSet presAssocID="{849745A3-9ED8-4A1D-9BE9-071619ACE763}" presName="spacer" presStyleCnt="0"/>
      <dgm:spPr/>
    </dgm:pt>
    <dgm:pt modelId="{D43B5132-0E2A-41AB-BD5A-10B0F7C78DE1}" type="pres">
      <dgm:prSet presAssocID="{B5661211-1AF3-48D9-B96F-39FEAAB416A3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378F707-2F22-4DA1-BB3D-0D69820EAAB7}" type="pres">
      <dgm:prSet presAssocID="{6B7E3FEE-4BEC-4699-AC85-A3268917CA7A}" presName="spacer" presStyleCnt="0"/>
      <dgm:spPr/>
    </dgm:pt>
    <dgm:pt modelId="{5B08A806-8801-4A9F-A1EA-AAF190523102}" type="pres">
      <dgm:prSet presAssocID="{4FF546D9-CBAC-4111-9BAA-61ACF98B53E0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F2F75302-9D14-4255-A634-47EC534688E6}" type="presOf" srcId="{826FE1CF-880A-4A55-844B-17FA1B609A0D}" destId="{00F7E5CE-826A-4B96-9357-D817CC694464}" srcOrd="0" destOrd="0" presId="urn:microsoft.com/office/officeart/2005/8/layout/vList2"/>
    <dgm:cxn modelId="{B1E7DD0A-5413-4267-9F04-7C0562FABE4B}" srcId="{052AE6BA-8DA3-49D0-9751-14163616F35C}" destId="{A2664859-1C07-4426-8023-2B6B2CE42E30}" srcOrd="3" destOrd="0" parTransId="{02A4F652-C50D-4A46-87B3-0BEEAA360F43}" sibTransId="{33CB4CF3-5ED4-4D4E-8052-EF38CED8E03E}"/>
    <dgm:cxn modelId="{D0DAEE0D-2A69-4BE5-86B2-FDE0AD0E53A8}" type="presOf" srcId="{C456CC7B-B5E7-470C-9553-B41D0F5E37CF}" destId="{32A4D17C-950F-47AA-AD11-78312468D6CC}" srcOrd="0" destOrd="0" presId="urn:microsoft.com/office/officeart/2005/8/layout/vList2"/>
    <dgm:cxn modelId="{15BB8510-6C8B-423E-BA72-79731BF03723}" type="presOf" srcId="{4FF546D9-CBAC-4111-9BAA-61ACF98B53E0}" destId="{5B08A806-8801-4A9F-A1EA-AAF190523102}" srcOrd="0" destOrd="0" presId="urn:microsoft.com/office/officeart/2005/8/layout/vList2"/>
    <dgm:cxn modelId="{5BE9111F-AA2B-4A92-8398-084E463B19F6}" srcId="{052AE6BA-8DA3-49D0-9751-14163616F35C}" destId="{392F4822-9AEB-4672-977D-0F85912A60D3}" srcOrd="1" destOrd="0" parTransId="{0C832C77-A0FE-4A47-B240-91B9FE84CA7A}" sibTransId="{C4C8E2AE-4C79-4119-89D8-F60089FEB067}"/>
    <dgm:cxn modelId="{9BA06B5D-4AAA-48C5-BF49-10D3A44807EC}" srcId="{052AE6BA-8DA3-49D0-9751-14163616F35C}" destId="{B5661211-1AF3-48D9-B96F-39FEAAB416A3}" srcOrd="6" destOrd="0" parTransId="{1328B6A7-6D3B-431A-99BC-A570C632DDE7}" sibTransId="{6B7E3FEE-4BEC-4699-AC85-A3268917CA7A}"/>
    <dgm:cxn modelId="{E2067743-3754-4303-9DA9-994C92F6E08D}" srcId="{052AE6BA-8DA3-49D0-9751-14163616F35C}" destId="{826FE1CF-880A-4A55-844B-17FA1B609A0D}" srcOrd="2" destOrd="0" parTransId="{C348C1AA-3A87-4AAF-98D0-4D8AAFE5F330}" sibTransId="{01651D6F-6FDF-4B3E-8553-85DE3A32DAE1}"/>
    <dgm:cxn modelId="{CC070167-8646-4D9E-9C27-6532B2198A4B}" srcId="{052AE6BA-8DA3-49D0-9751-14163616F35C}" destId="{8FA94D7A-059B-46FA-AC48-5C13296CFA1F}" srcOrd="5" destOrd="0" parTransId="{CE1C067D-8F94-45B2-A377-5CC91AD415A6}" sibTransId="{849745A3-9ED8-4A1D-9BE9-071619ACE763}"/>
    <dgm:cxn modelId="{8C200768-92CE-47AD-882E-5B0178C98BCB}" srcId="{052AE6BA-8DA3-49D0-9751-14163616F35C}" destId="{EEAE926C-C654-4DB1-BF77-74498B9476A0}" srcOrd="0" destOrd="0" parTransId="{225B7F74-DC19-43CB-BCAF-1CE5B18DCCF3}" sibTransId="{3F36C815-F46F-4988-BA94-4DD923D7F3EE}"/>
    <dgm:cxn modelId="{383D546C-0D06-4C51-8107-FB96D44B2E5C}" srcId="{052AE6BA-8DA3-49D0-9751-14163616F35C}" destId="{4FF546D9-CBAC-4111-9BAA-61ACF98B53E0}" srcOrd="7" destOrd="0" parTransId="{40A43E30-AC44-4376-945C-66355D058985}" sibTransId="{1E257AE6-5D3F-46E9-AA30-3084455E74E9}"/>
    <dgm:cxn modelId="{C3695C98-4B9D-42AC-A7DE-6AFBFCADF38E}" type="presOf" srcId="{EEAE926C-C654-4DB1-BF77-74498B9476A0}" destId="{66A11D0E-5D9E-4258-841F-9A2FDE59615B}" srcOrd="0" destOrd="0" presId="urn:microsoft.com/office/officeart/2005/8/layout/vList2"/>
    <dgm:cxn modelId="{6395E5B2-58E8-4007-888D-0F537C7BCAC3}" type="presOf" srcId="{B5661211-1AF3-48D9-B96F-39FEAAB416A3}" destId="{D43B5132-0E2A-41AB-BD5A-10B0F7C78DE1}" srcOrd="0" destOrd="0" presId="urn:microsoft.com/office/officeart/2005/8/layout/vList2"/>
    <dgm:cxn modelId="{4D4908D6-4340-4C49-94D3-8442FF7B4B00}" type="presOf" srcId="{052AE6BA-8DA3-49D0-9751-14163616F35C}" destId="{55516626-9FD1-4873-9976-F9668264F374}" srcOrd="0" destOrd="0" presId="urn:microsoft.com/office/officeart/2005/8/layout/vList2"/>
    <dgm:cxn modelId="{650E75DC-907A-4B2E-8D58-EDB6D0108876}" type="presOf" srcId="{8FA94D7A-059B-46FA-AC48-5C13296CFA1F}" destId="{2C7DE13D-6AF0-4F4C-9BFE-4A29B23044F0}" srcOrd="0" destOrd="0" presId="urn:microsoft.com/office/officeart/2005/8/layout/vList2"/>
    <dgm:cxn modelId="{7A1569EB-44BC-4DE8-96F4-2B9DE467B950}" srcId="{052AE6BA-8DA3-49D0-9751-14163616F35C}" destId="{C456CC7B-B5E7-470C-9553-B41D0F5E37CF}" srcOrd="4" destOrd="0" parTransId="{EC5C670F-6695-42E7-9DFE-4C2B342A479B}" sibTransId="{FF74AB01-96B8-444C-9BB9-1EE7B9F1C14B}"/>
    <dgm:cxn modelId="{5C1275EF-7384-4D25-B400-AE828582758D}" type="presOf" srcId="{A2664859-1C07-4426-8023-2B6B2CE42E30}" destId="{914FFDBC-E7B7-4356-8BB5-878002D8B6C4}" srcOrd="0" destOrd="0" presId="urn:microsoft.com/office/officeart/2005/8/layout/vList2"/>
    <dgm:cxn modelId="{828E36FE-8336-4A8B-A3F6-7E644A504EDA}" type="presOf" srcId="{392F4822-9AEB-4672-977D-0F85912A60D3}" destId="{9276BBE1-E6E8-498D-B8DF-8753F46F57A9}" srcOrd="0" destOrd="0" presId="urn:microsoft.com/office/officeart/2005/8/layout/vList2"/>
    <dgm:cxn modelId="{1B21F3EB-BCBE-49E3-8313-3009CFAB56EF}" type="presParOf" srcId="{55516626-9FD1-4873-9976-F9668264F374}" destId="{66A11D0E-5D9E-4258-841F-9A2FDE59615B}" srcOrd="0" destOrd="0" presId="urn:microsoft.com/office/officeart/2005/8/layout/vList2"/>
    <dgm:cxn modelId="{030EC4AC-C454-48D2-B926-2BCF6A948B85}" type="presParOf" srcId="{55516626-9FD1-4873-9976-F9668264F374}" destId="{3635B3D2-80ED-4FD3-AC8E-5F94FD14CFC4}" srcOrd="1" destOrd="0" presId="urn:microsoft.com/office/officeart/2005/8/layout/vList2"/>
    <dgm:cxn modelId="{6C643D92-860B-486B-B7C6-FEE801438C0A}" type="presParOf" srcId="{55516626-9FD1-4873-9976-F9668264F374}" destId="{9276BBE1-E6E8-498D-B8DF-8753F46F57A9}" srcOrd="2" destOrd="0" presId="urn:microsoft.com/office/officeart/2005/8/layout/vList2"/>
    <dgm:cxn modelId="{1F51C944-05E9-419C-B762-AC7EC6244BC3}" type="presParOf" srcId="{55516626-9FD1-4873-9976-F9668264F374}" destId="{8A91764C-F2CF-4A58-8AE7-149B017E4E06}" srcOrd="3" destOrd="0" presId="urn:microsoft.com/office/officeart/2005/8/layout/vList2"/>
    <dgm:cxn modelId="{7A851734-5872-4693-B273-475226BE54C2}" type="presParOf" srcId="{55516626-9FD1-4873-9976-F9668264F374}" destId="{00F7E5CE-826A-4B96-9357-D817CC694464}" srcOrd="4" destOrd="0" presId="urn:microsoft.com/office/officeart/2005/8/layout/vList2"/>
    <dgm:cxn modelId="{7366233C-016D-4942-BE11-C2D3A6A51275}" type="presParOf" srcId="{55516626-9FD1-4873-9976-F9668264F374}" destId="{D7996215-33B0-4840-9A07-A315E29CD279}" srcOrd="5" destOrd="0" presId="urn:microsoft.com/office/officeart/2005/8/layout/vList2"/>
    <dgm:cxn modelId="{EEF83BAD-4567-477D-A73A-0BBFF27A5508}" type="presParOf" srcId="{55516626-9FD1-4873-9976-F9668264F374}" destId="{914FFDBC-E7B7-4356-8BB5-878002D8B6C4}" srcOrd="6" destOrd="0" presId="urn:microsoft.com/office/officeart/2005/8/layout/vList2"/>
    <dgm:cxn modelId="{FC4541D1-BDB5-49C6-A89A-A7A27CEDD568}" type="presParOf" srcId="{55516626-9FD1-4873-9976-F9668264F374}" destId="{AD302A8D-84DB-47D8-A86D-9CE15BCFA3A0}" srcOrd="7" destOrd="0" presId="urn:microsoft.com/office/officeart/2005/8/layout/vList2"/>
    <dgm:cxn modelId="{F4522022-FE17-430A-965D-FA20FBB3BD8D}" type="presParOf" srcId="{55516626-9FD1-4873-9976-F9668264F374}" destId="{32A4D17C-950F-47AA-AD11-78312468D6CC}" srcOrd="8" destOrd="0" presId="urn:microsoft.com/office/officeart/2005/8/layout/vList2"/>
    <dgm:cxn modelId="{50E75E8D-8D84-4040-83A2-199BE2878CE5}" type="presParOf" srcId="{55516626-9FD1-4873-9976-F9668264F374}" destId="{7C4A7BCA-5A77-44F1-AC23-5F2CD960F02A}" srcOrd="9" destOrd="0" presId="urn:microsoft.com/office/officeart/2005/8/layout/vList2"/>
    <dgm:cxn modelId="{571A7199-C528-4DDF-93CB-9C121A68EABE}" type="presParOf" srcId="{55516626-9FD1-4873-9976-F9668264F374}" destId="{2C7DE13D-6AF0-4F4C-9BFE-4A29B23044F0}" srcOrd="10" destOrd="0" presId="urn:microsoft.com/office/officeart/2005/8/layout/vList2"/>
    <dgm:cxn modelId="{45496251-D5B1-45C2-9A83-B947E7114431}" type="presParOf" srcId="{55516626-9FD1-4873-9976-F9668264F374}" destId="{0FB09CD5-8F6B-439B-8E3E-79AB7A315615}" srcOrd="11" destOrd="0" presId="urn:microsoft.com/office/officeart/2005/8/layout/vList2"/>
    <dgm:cxn modelId="{9FBFEE65-EDF4-497C-8004-24E11FDEDDA9}" type="presParOf" srcId="{55516626-9FD1-4873-9976-F9668264F374}" destId="{D43B5132-0E2A-41AB-BD5A-10B0F7C78DE1}" srcOrd="12" destOrd="0" presId="urn:microsoft.com/office/officeart/2005/8/layout/vList2"/>
    <dgm:cxn modelId="{A1D84E2C-BF7A-4963-A62B-347B5349EF3F}" type="presParOf" srcId="{55516626-9FD1-4873-9976-F9668264F374}" destId="{8378F707-2F22-4DA1-BB3D-0D69820EAAB7}" srcOrd="13" destOrd="0" presId="urn:microsoft.com/office/officeart/2005/8/layout/vList2"/>
    <dgm:cxn modelId="{35176A7A-1EB6-4001-8246-8E6FFF8B2189}" type="presParOf" srcId="{55516626-9FD1-4873-9976-F9668264F374}" destId="{5B08A806-8801-4A9F-A1EA-AAF190523102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A11D0E-5D9E-4258-841F-9A2FDE59615B}">
      <dsp:nvSpPr>
        <dsp:cNvPr id="0" name=""/>
        <dsp:cNvSpPr/>
      </dsp:nvSpPr>
      <dsp:spPr>
        <a:xfrm>
          <a:off x="0" y="76249"/>
          <a:ext cx="6906491" cy="638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The dataset contains </a:t>
          </a:r>
          <a:r>
            <a:rPr lang="en-US" sz="1600" b="1" kern="1200" dirty="0" err="1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historicaltransaction</a:t>
          </a:r>
          <a:r>
            <a:rPr lang="en-US" sz="1600" b="1" kern="1200" dirty="0">
              <a:solidFill>
                <a:schemeClr val="accent6">
                  <a:lumMod val="40000"/>
                  <a:lumOff val="60000"/>
                </a:schemeClr>
              </a:solidFill>
              <a:latin typeface="Aptos Narrow"/>
            </a:rPr>
            <a:t> records from Walmart stores.</a:t>
          </a:r>
        </a:p>
      </dsp:txBody>
      <dsp:txXfrm>
        <a:off x="31185" y="107434"/>
        <a:ext cx="6844121" cy="576450"/>
      </dsp:txXfrm>
    </dsp:sp>
    <dsp:sp modelId="{9276BBE1-E6E8-498D-B8DF-8753F46F57A9}">
      <dsp:nvSpPr>
        <dsp:cNvPr id="0" name=""/>
        <dsp:cNvSpPr/>
      </dsp:nvSpPr>
      <dsp:spPr>
        <a:xfrm>
          <a:off x="0" y="761149"/>
          <a:ext cx="6906491" cy="638820"/>
        </a:xfrm>
        <a:prstGeom prst="roundRect">
          <a:avLst/>
        </a:prstGeom>
        <a:solidFill>
          <a:schemeClr val="accent4">
            <a:hueOff val="942848"/>
            <a:satOff val="-4172"/>
            <a:lumOff val="-7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Key information includes: </a:t>
          </a:r>
        </a:p>
      </dsp:txBody>
      <dsp:txXfrm>
        <a:off x="31185" y="792334"/>
        <a:ext cx="6844121" cy="576450"/>
      </dsp:txXfrm>
    </dsp:sp>
    <dsp:sp modelId="{00F7E5CE-826A-4B96-9357-D817CC694464}">
      <dsp:nvSpPr>
        <dsp:cNvPr id="0" name=""/>
        <dsp:cNvSpPr/>
      </dsp:nvSpPr>
      <dsp:spPr>
        <a:xfrm>
          <a:off x="0" y="1446049"/>
          <a:ext cx="6906491" cy="638820"/>
        </a:xfrm>
        <a:prstGeom prst="roundRect">
          <a:avLst/>
        </a:prstGeom>
        <a:solidFill>
          <a:schemeClr val="accent4">
            <a:hueOff val="1885696"/>
            <a:satOff val="-8343"/>
            <a:lumOff val="-14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00"/>
              </a:solidFill>
            </a:rPr>
            <a:t>Transaction Details:</a:t>
          </a:r>
          <a:r>
            <a:rPr lang="en-US" sz="1600" b="0" kern="1200" dirty="0"/>
            <a:t> Invoice ID, </a:t>
          </a:r>
          <a:r>
            <a:rPr lang="en-US" sz="1600" b="0" kern="1200" dirty="0" err="1"/>
            <a:t>Date,Time</a:t>
          </a:r>
          <a:r>
            <a:rPr lang="en-US" sz="1600" b="0" kern="1200" dirty="0"/>
            <a:t>, Total Sales, Tax.</a:t>
          </a:r>
        </a:p>
      </dsp:txBody>
      <dsp:txXfrm>
        <a:off x="31185" y="1477234"/>
        <a:ext cx="6844121" cy="576450"/>
      </dsp:txXfrm>
    </dsp:sp>
    <dsp:sp modelId="{914FFDBC-E7B7-4356-8BB5-878002D8B6C4}">
      <dsp:nvSpPr>
        <dsp:cNvPr id="0" name=""/>
        <dsp:cNvSpPr/>
      </dsp:nvSpPr>
      <dsp:spPr>
        <a:xfrm>
          <a:off x="0" y="2130949"/>
          <a:ext cx="6906491" cy="638820"/>
        </a:xfrm>
        <a:prstGeom prst="roundRect">
          <a:avLst/>
        </a:prstGeom>
        <a:solidFill>
          <a:schemeClr val="accent4">
            <a:hueOff val="2828544"/>
            <a:satOff val="-12515"/>
            <a:lumOff val="-2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00"/>
              </a:solidFill>
            </a:rPr>
            <a:t>Product Information:</a:t>
          </a:r>
          <a:r>
            <a:rPr lang="en-US" sz="1600" b="0" kern="1200" dirty="0"/>
            <a:t> Product Line, </a:t>
          </a:r>
          <a:r>
            <a:rPr lang="en-US" sz="1600" b="0" kern="1200" dirty="0" err="1"/>
            <a:t>UnitPrice</a:t>
          </a:r>
          <a:r>
            <a:rPr lang="en-US" sz="1600" b="0" kern="1200" dirty="0"/>
            <a:t>, Quantity.</a:t>
          </a:r>
        </a:p>
      </dsp:txBody>
      <dsp:txXfrm>
        <a:off x="31185" y="2162134"/>
        <a:ext cx="6844121" cy="576450"/>
      </dsp:txXfrm>
    </dsp:sp>
    <dsp:sp modelId="{32A4D17C-950F-47AA-AD11-78312468D6CC}">
      <dsp:nvSpPr>
        <dsp:cNvPr id="0" name=""/>
        <dsp:cNvSpPr/>
      </dsp:nvSpPr>
      <dsp:spPr>
        <a:xfrm>
          <a:off x="0" y="2815849"/>
          <a:ext cx="6906491" cy="638820"/>
        </a:xfrm>
        <a:prstGeom prst="roundRect">
          <a:avLst/>
        </a:prstGeom>
        <a:solidFill>
          <a:schemeClr val="accent4">
            <a:hueOff val="3771393"/>
            <a:satOff val="-16687"/>
            <a:lumOff val="-28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S</a:t>
          </a:r>
          <a:r>
            <a:rPr lang="en-US" sz="1600" b="0" kern="1200" dirty="0">
              <a:solidFill>
                <a:srgbClr val="FFFF00"/>
              </a:solidFill>
            </a:rPr>
            <a:t>tore Information: </a:t>
          </a:r>
          <a:r>
            <a:rPr lang="en-US" sz="1600" b="0" kern="1200" dirty="0"/>
            <a:t>Branch, City.</a:t>
          </a:r>
        </a:p>
      </dsp:txBody>
      <dsp:txXfrm>
        <a:off x="31185" y="2847034"/>
        <a:ext cx="6844121" cy="576450"/>
      </dsp:txXfrm>
    </dsp:sp>
    <dsp:sp modelId="{2C7DE13D-6AF0-4F4C-9BFE-4A29B23044F0}">
      <dsp:nvSpPr>
        <dsp:cNvPr id="0" name=""/>
        <dsp:cNvSpPr/>
      </dsp:nvSpPr>
      <dsp:spPr>
        <a:xfrm>
          <a:off x="0" y="3500749"/>
          <a:ext cx="6906491" cy="638820"/>
        </a:xfrm>
        <a:prstGeom prst="roundRect">
          <a:avLst/>
        </a:prstGeom>
        <a:solidFill>
          <a:schemeClr val="accent4">
            <a:hueOff val="4714241"/>
            <a:satOff val="-20859"/>
            <a:lumOff val="-3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00"/>
              </a:solidFill>
            </a:rPr>
            <a:t>Customer Information:</a:t>
          </a:r>
          <a:r>
            <a:rPr lang="en-US" sz="1600" b="0" kern="1200" dirty="0"/>
            <a:t> Customer </a:t>
          </a:r>
          <a:r>
            <a:rPr lang="en-US" sz="1600" b="0" kern="1200" dirty="0" err="1"/>
            <a:t>Type,Gender</a:t>
          </a:r>
          <a:r>
            <a:rPr lang="en-US" sz="1600" b="0" kern="1200" dirty="0"/>
            <a:t>, Customer ID.</a:t>
          </a:r>
        </a:p>
      </dsp:txBody>
      <dsp:txXfrm>
        <a:off x="31185" y="3531934"/>
        <a:ext cx="6844121" cy="576450"/>
      </dsp:txXfrm>
    </dsp:sp>
    <dsp:sp modelId="{D43B5132-0E2A-41AB-BD5A-10B0F7C78DE1}">
      <dsp:nvSpPr>
        <dsp:cNvPr id="0" name=""/>
        <dsp:cNvSpPr/>
      </dsp:nvSpPr>
      <dsp:spPr>
        <a:xfrm>
          <a:off x="0" y="4185649"/>
          <a:ext cx="6906491" cy="638820"/>
        </a:xfrm>
        <a:prstGeom prst="roundRect">
          <a:avLst/>
        </a:prstGeom>
        <a:solidFill>
          <a:schemeClr val="accent4">
            <a:hueOff val="5657089"/>
            <a:satOff val="-25030"/>
            <a:lumOff val="-42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00"/>
              </a:solidFill>
            </a:rPr>
            <a:t>Payment Information:</a:t>
          </a:r>
          <a:r>
            <a:rPr lang="en-US" sz="1600" b="0" kern="1200" dirty="0"/>
            <a:t> Payment.</a:t>
          </a:r>
        </a:p>
      </dsp:txBody>
      <dsp:txXfrm>
        <a:off x="31185" y="4216834"/>
        <a:ext cx="6844121" cy="576450"/>
      </dsp:txXfrm>
    </dsp:sp>
    <dsp:sp modelId="{5B08A806-8801-4A9F-A1EA-AAF190523102}">
      <dsp:nvSpPr>
        <dsp:cNvPr id="0" name=""/>
        <dsp:cNvSpPr/>
      </dsp:nvSpPr>
      <dsp:spPr>
        <a:xfrm>
          <a:off x="0" y="4870549"/>
          <a:ext cx="6906491" cy="63882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FFFF00"/>
              </a:solidFill>
            </a:rPr>
            <a:t>Financial Information: </a:t>
          </a:r>
          <a:r>
            <a:rPr lang="en-US" sz="1600" b="0" kern="1200" dirty="0"/>
            <a:t>Cost of </a:t>
          </a:r>
          <a:r>
            <a:rPr lang="en-US" sz="1600" b="0" kern="1200" dirty="0" err="1"/>
            <a:t>GoodsSold</a:t>
          </a:r>
          <a:r>
            <a:rPr lang="en-US" sz="1600" b="0" kern="1200" dirty="0"/>
            <a:t> (cogs), Gross Income, </a:t>
          </a:r>
          <a:r>
            <a:rPr lang="en-US" sz="1600" b="0" kern="1200" dirty="0" err="1"/>
            <a:t>GrossMargin</a:t>
          </a:r>
          <a:r>
            <a:rPr lang="en-US" sz="1600" b="0" kern="1200" dirty="0"/>
            <a:t> Percentage, Rating.</a:t>
          </a:r>
        </a:p>
      </dsp:txBody>
      <dsp:txXfrm>
        <a:off x="31185" y="4901734"/>
        <a:ext cx="6844121" cy="5764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155E0-7F32-0E70-26F3-7C93565E0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GB" sz="3600">
                <a:solidFill>
                  <a:schemeClr val="tx1">
                    <a:lumMod val="85000"/>
                    <a:lumOff val="15000"/>
                  </a:schemeClr>
                </a:solidFill>
                <a:latin typeface="Aptos Display"/>
              </a:rPr>
              <a:t>WALMART SALES PERFORMANCE</a:t>
            </a:r>
            <a:endParaRPr lang="en-GB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60C37-E85F-08A7-05AD-7E660EA41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AN SQL ANALYSIS PROJECT KEYFINDINGS AND BUSINESSIMPLICATIONS</a:t>
            </a:r>
            <a:endParaRPr 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43FBFF01-2BD4-43B7-F22C-19AA6FFF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16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024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393EED-CFC4-4E3B-549E-55556DCB5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B39B8F7-876D-79E3-5E5F-039E98BD1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BB75C-4811-C747-D7A0-26803F1D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7.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What Different Customers Buy Most</a:t>
            </a:r>
            <a:endParaRPr lang="en-US" sz="2400" dirty="0"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E3BB73-42B6-F6E8-56A7-765FD28A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C96EA-90C8-36AF-7050-CC10DA9CB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1513405-58BE-5705-B4EB-A752C77EB6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617C05B-BCB5-9B09-8EE4-29B93F04C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8ED742-E992-7518-69BC-DC748FAFE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16082E-8E82-1B9B-632A-765D33CA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084942-1C3F-E3CE-0573-8D9EC24846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7964" y="1065591"/>
            <a:ext cx="3809951" cy="15513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69CAE27-E5FB-FE96-8BB4-1044B71D8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ACFE73-0B70-939B-E534-70AA399D2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85" y="3507394"/>
            <a:ext cx="4587601" cy="274305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0A2D757-9D27-B604-F1C3-B1F5FBEB31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1028980"/>
              </p:ext>
            </p:extLst>
          </p:nvPr>
        </p:nvGraphicFramePr>
        <p:xfrm>
          <a:off x="662608" y="2813464"/>
          <a:ext cx="5300870" cy="3439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877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3AA3C0-0276-EEA4-7185-4B0038F05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46B1BB-FD01-756B-C40C-B936088F8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7B7FE30-ACDB-BDF2-B5F9-51D5BE90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5A45D-6E86-8C21-A6B3-BD3DABD59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5601341" cy="739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8.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Returning Customers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1317AD-3A6B-E0F8-E0AC-2512AB3AF9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0301" y="1419103"/>
            <a:ext cx="5081471" cy="4745390"/>
          </a:xfrm>
          <a:prstGeom prst="rect">
            <a:avLst/>
          </a:prstGeo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37F90E5-63FF-BBE9-B8AF-20D84BBDDE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2515" y="1422873"/>
            <a:ext cx="5531757" cy="474068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7B8F364-F24F-3398-E9B7-35AEDAA3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E2EB7-A4AB-5B80-E214-21EA7EFD8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EF55DD5-8A50-9C28-52B6-D42FAE6EC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8A0D2-7B53-D66B-908C-42711E53A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9.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Top 5 Customers by Sales</a:t>
            </a:r>
            <a:endParaRPr lang="en-US" sz="2400" dirty="0"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1CA55C-2692-8366-AE72-D64F8D72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93A300-1446-1A5A-3CFF-DF0602A07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169787D-3A8D-5AD3-D7BC-54D3DE60E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26668-0351-59FC-B8A6-5054869BA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8E5092-FE40-4F4D-999F-69A63EB74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44469F-4C64-6C5B-DDFE-04DA47679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EBB4625-B03C-14F8-7DF7-0751D2B39D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997" t="1106" r="32608" b="34020"/>
          <a:stretch/>
        </p:blipFill>
        <p:spPr>
          <a:xfrm>
            <a:off x="7267355" y="551063"/>
            <a:ext cx="3607944" cy="254279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AA061F-AACD-9472-6B8F-FA0AF632C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6D6373-5F97-7289-405B-1614F4E6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85" y="3555908"/>
            <a:ext cx="4587601" cy="2646031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6852EEC-5CC2-8FB0-1FEC-E4B313F05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0228908"/>
              </p:ext>
            </p:extLst>
          </p:nvPr>
        </p:nvGraphicFramePr>
        <p:xfrm>
          <a:off x="662608" y="2493203"/>
          <a:ext cx="5554870" cy="3627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72383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4A1EFD-4B11-C594-4B2A-63F9DB86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D75228A-A065-8CD5-FA09-EF13D29A6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81EEDE-15EA-1D0C-346D-BB722EB9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10.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Sales Trends by Day of Week</a:t>
            </a:r>
            <a:endParaRPr lang="en-US" sz="2400" dirty="0"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5F6201-FA3C-86FF-C05E-8448A10E7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149A33-9224-1F77-B331-E6D90C3B2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35A537-E2DC-74A7-AFD3-DFB37F9B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85DF708-763F-6885-18CF-5F162690B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47E8C9-14DB-ED7E-7194-599F12CFE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A0D9CE-AEC1-4B63-A230-D58783B09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1780F2-D37C-3145-7ADB-B7EB6D5CF8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3106" r="25466" b="24537"/>
          <a:stretch/>
        </p:blipFill>
        <p:spPr>
          <a:xfrm>
            <a:off x="7302524" y="551063"/>
            <a:ext cx="3748937" cy="271603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D847D9-C430-75D3-2399-292E31E35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D1B3B6-ABC2-471D-113B-08B41A40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85" y="3601591"/>
            <a:ext cx="4587601" cy="2554664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BD5CF3-81B3-88A6-3857-9143C87EC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823632"/>
              </p:ext>
            </p:extLst>
          </p:nvPr>
        </p:nvGraphicFramePr>
        <p:xfrm>
          <a:off x="665084" y="2464728"/>
          <a:ext cx="5427789" cy="3496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1753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50F2A5-BDC7-6310-8366-956FC7FB3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5768"/>
            <a:ext cx="9144000" cy="15981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GB" sz="4000" dirty="0"/>
              <a:t>VIDEO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6994E-51B2-253F-864B-9ED484170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9099"/>
            <a:ext cx="9144000" cy="196489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ea typeface="+mn-lt"/>
                <a:cs typeface="+mn-lt"/>
              </a:rPr>
              <a:t>https://drive.google.com/file/d/1feYMYqxGRYIiXsF_QHwwixM1Ha0Lxkbl/view?usp=sharing</a:t>
            </a:r>
            <a:endParaRPr lang="en-US" sz="2000">
              <a:ea typeface="+mn-lt"/>
              <a:cs typeface="+mn-lt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85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and person standing in front of a glass board&#10;&#10;AI-generated content may be incorrect.">
            <a:extLst>
              <a:ext uri="{FF2B5EF4-FFF2-40B4-BE49-F238E27FC236}">
                <a16:creationId xmlns:a16="http://schemas.microsoft.com/office/drawing/2014/main" id="{1AF18B3C-8FBB-6F72-B381-075C6660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E8B66F-F250-3BEB-6EE2-CEB19F3DB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37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74F5-CA05-E6BC-7315-BFB19798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177789" cy="37427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sz="1400"/>
          </a:p>
          <a:p>
            <a:r>
              <a:rPr lang="en-GB" sz="1600" dirty="0"/>
              <a:t>Walmart, a leading retail chain with a wide range of products and operations across </a:t>
            </a:r>
            <a:r>
              <a:rPr lang="en-GB" sz="1600" err="1"/>
              <a:t>severalcities</a:t>
            </a:r>
            <a:r>
              <a:rPr lang="en-GB" sz="1600" dirty="0"/>
              <a:t>.</a:t>
            </a:r>
            <a:endParaRPr lang="en-US" sz="1600" dirty="0"/>
          </a:p>
          <a:p>
            <a:r>
              <a:rPr lang="en-GB" sz="1600" dirty="0"/>
              <a:t>This project </a:t>
            </a:r>
            <a:r>
              <a:rPr lang="en-GB" sz="1600" err="1"/>
              <a:t>analyzes</a:t>
            </a:r>
            <a:r>
              <a:rPr lang="en-GB" sz="1600" dirty="0"/>
              <a:t> detailed transaction data encompassing customer </a:t>
            </a:r>
            <a:r>
              <a:rPr lang="en-GB" sz="1600" err="1"/>
              <a:t>demographics,product</a:t>
            </a:r>
            <a:r>
              <a:rPr lang="en-GB" sz="1600" dirty="0"/>
              <a:t> lines, sales figures, and payment methods.</a:t>
            </a:r>
          </a:p>
          <a:p>
            <a:r>
              <a:rPr lang="en-GB" sz="1600" dirty="0"/>
              <a:t>Objective: To leverage advanced SQL techniques to extract actionable insights into </a:t>
            </a:r>
            <a:r>
              <a:rPr lang="en-GB" sz="1600" err="1"/>
              <a:t>salesperformance</a:t>
            </a:r>
            <a:r>
              <a:rPr lang="en-GB" sz="1600" dirty="0"/>
              <a:t>, customer </a:t>
            </a:r>
            <a:r>
              <a:rPr lang="en-GB" sz="1600" err="1"/>
              <a:t>behavior</a:t>
            </a:r>
            <a:r>
              <a:rPr lang="en-GB" sz="1600" dirty="0"/>
              <a:t>, and operational efficiencies.</a:t>
            </a:r>
          </a:p>
          <a:p>
            <a:r>
              <a:rPr lang="en-GB" sz="1600" dirty="0"/>
              <a:t>The analysis aims to provide data-driven recommendations for optimizing Walmart's </a:t>
            </a:r>
            <a:r>
              <a:rPr lang="en-GB" sz="1600" err="1"/>
              <a:t>salesstrategies</a:t>
            </a:r>
            <a:r>
              <a:rPr lang="en-GB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427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6DA34-F060-8CC5-0DAD-F930C969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roundRect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OVERVIEW</a:t>
            </a:r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57F9671D-7232-C3E9-6924-EFB7F91BFD5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27616793"/>
              </p:ext>
            </p:extLst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465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15EE54-CB93-7485-FF16-057E753F5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Top Growing Branch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60D25CE-7405-4987-6605-F63AAEA76BB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6319373"/>
              </p:ext>
            </p:extLst>
          </p:nvPr>
        </p:nvGraphicFramePr>
        <p:xfrm>
          <a:off x="697523" y="3150333"/>
          <a:ext cx="5181600" cy="17017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6934284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066533255"/>
                    </a:ext>
                  </a:extLst>
                </a:gridCol>
              </a:tblGrid>
              <a:tr h="636986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Bookman Old Style"/>
                        </a:rPr>
                        <a:t>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Bookman Old Style"/>
                        </a:rPr>
                        <a:t>GROWTH 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653373"/>
                  </a:ext>
                </a:extLst>
              </a:tr>
              <a:tr h="106481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Bookman Old Style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Bookman Old Style"/>
                        </a:rPr>
                        <a:t>26.11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37893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543954-A48D-823D-D295-7D06A8605C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3423" y="719924"/>
            <a:ext cx="4397433" cy="2242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6F7982-17B4-3ACA-0BDA-4AE7A3E45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08" y="3707894"/>
            <a:ext cx="2430599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9687E-2CBC-E06D-B116-1F5FA911D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B59D56-A58C-2EA1-DE23-850E38305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A22908-8CC2-A45C-6A2B-1981ACFC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2.</a:t>
            </a:r>
            <a:r>
              <a:rPr lang="en-US" sz="2400" dirty="0">
                <a:solidFill>
                  <a:srgbClr val="FFFFFF"/>
                </a:solidFill>
                <a:latin typeface="Aptos Display"/>
                <a:ea typeface="+mj-ea"/>
                <a:cs typeface="+mj-cs"/>
              </a:rPr>
              <a:t>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Most Profitable Products by Branch</a:t>
            </a:r>
            <a:endParaRPr lang="en-US" sz="2400" dirty="0">
              <a:ea typeface="+mn-lt"/>
              <a:cs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5E9CF11-D834-68FD-4335-441E0C81A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1FAFDB-3253-839B-BE7A-ADC7B9A37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874A40-600A-6142-5929-F29503373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208FB24-672E-9C48-2916-48B5F4EE8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2AF6C1-7FE6-64C5-A6DB-2826AB257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B05A78-177A-25FF-B00B-EF655A8A7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B292A1-E86B-8BB1-5C07-A138007BC9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1539" y="719924"/>
            <a:ext cx="4582801" cy="2242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806C6A2-0D05-B687-3671-D764B3FE8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3149CF-F65D-A9F5-BBD7-9E415F60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866" y="3644079"/>
            <a:ext cx="4451554" cy="259116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B3D7E25-C14C-CFFA-D6CC-BCF1E00BE51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2551420"/>
              </p:ext>
            </p:extLst>
          </p:nvPr>
        </p:nvGraphicFramePr>
        <p:xfrm>
          <a:off x="782982" y="3117712"/>
          <a:ext cx="5181600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42694183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16671801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3158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PRODUCT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PROFIT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48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HEALTH &amp;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-11397.967000000002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FOOD &amp; BEVERAGES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-13765.851499999995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0113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HOME &amp; LIFESTYLE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-12572.167000000001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68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05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9332D8-DDDF-C740-CBC0-6E432F5D1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AC8F9-F608-DCE9-0B43-ABC70C526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5490906" cy="739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</a:t>
            </a:r>
            <a:r>
              <a:rPr lang="en-US" sz="2300" dirty="0">
                <a:solidFill>
                  <a:schemeClr val="bg1"/>
                </a:solidFill>
                <a:ea typeface="+mn-lt"/>
                <a:cs typeface="+mn-lt"/>
              </a:rPr>
              <a:t>Customer Spending Segments</a:t>
            </a:r>
            <a:endParaRPr lang="en-US" sz="23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BE90CF0-2EE7-392F-D43E-78E47605D26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1781" y="1550940"/>
            <a:ext cx="4458238" cy="4151770"/>
          </a:xfrm>
          <a:prstGeom prst="rect">
            <a:avLst/>
          </a:prstGeo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C486839-1A75-AF0C-4AA5-DC5FBB51B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82931" y="2413229"/>
            <a:ext cx="5528187" cy="3287512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3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D0DBFA-D8F7-00CD-2F96-74B4E9ADE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6C24DF8-9231-1054-F161-D6431BD36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97F37EB-6A94-3DCC-5609-A456A00F3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36771-BB17-C3B9-86F5-93B8EA78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5667601" cy="739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Sales Anomaly Detection</a:t>
            </a:r>
            <a:endParaRPr lang="en-US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8" name="Content Placeholder 7" descr="A screenshot of a data table&#10;&#10;AI-generated content may be incorrect.">
            <a:extLst>
              <a:ext uri="{FF2B5EF4-FFF2-40B4-BE49-F238E27FC236}">
                <a16:creationId xmlns:a16="http://schemas.microsoft.com/office/drawing/2014/main" id="{D6723D57-601C-30E4-250D-CFA31AF6CF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1007" y="1399163"/>
            <a:ext cx="5171075" cy="4492194"/>
          </a:xfrm>
          <a:prstGeom prst="rect">
            <a:avLst/>
          </a:prstGeom>
        </p:spPr>
      </p:pic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73B032-2414-AF87-5137-FA87C97DD5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4531" y="2413229"/>
            <a:ext cx="5164986" cy="3287512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164ED8C-375C-2328-A33E-A09CEACF8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57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455ABE-3247-8040-3CD3-65425CC1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85A84E-6F7E-A10C-548F-64C2A5FBC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A98585-6E99-428B-0CDE-15C6F1CD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5. Most Popular Payment Method by City </a:t>
            </a:r>
            <a:endParaRPr lang="en-US" sz="2400" dirty="0"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60FDE9-9E3A-ACDE-6CAA-A2640C43C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B45F47-3BB4-9D69-4BFA-787C97F7A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9ED915-37A4-966F-0E73-C7B93CC485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3EEF5AD-AC68-6DEF-5BC1-ED2C26483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5C8728-3237-5F94-AE52-085DB5805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7ABD3A-EC0E-6B37-A2F9-BCF52AEDF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D0ED9B-F7DB-4F98-E7EC-453BD65F62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27964" y="719924"/>
            <a:ext cx="3809951" cy="2242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65EAAEC-5CF4-30EF-B793-DBFE6E6C0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9AC666-5B62-6335-879E-9ADF820A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407" y="3644079"/>
            <a:ext cx="3792472" cy="2591168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D6828F9-51E4-E1DC-38DE-92E2366AE68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782982" y="3117712"/>
          <a:ext cx="5181600" cy="202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242694183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16671801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31589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PAYMENT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METHOD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485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MANDALAY</a:t>
                      </a:r>
                    </a:p>
                    <a:p>
                      <a:pPr lvl="0">
                        <a:buNone/>
                      </a:pPr>
                      <a:endParaRPr lang="en-GB" dirty="0">
                        <a:latin typeface="Bookman Old Styl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EWALLET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51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NAYPYITAW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CASH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Bookman Old Style"/>
                        </a:rPr>
                        <a:t>124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20113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YANGON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EWALLET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dirty="0">
                          <a:latin typeface="Bookman Old Style"/>
                        </a:rPr>
                        <a:t>126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687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062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10DA1-504A-BCCF-EEE5-5364BF4D7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84E63-3C98-5792-6746-DCA8BE3D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 </a:t>
            </a:r>
            <a:r>
              <a:rPr lang="en-US" sz="2400" dirty="0">
                <a:solidFill>
                  <a:srgbClr val="FFFFFF"/>
                </a:solidFill>
                <a:ea typeface="+mn-lt"/>
                <a:cs typeface="+mn-lt"/>
              </a:rPr>
              <a:t>Monthly Sales Distribution by Gender</a:t>
            </a:r>
            <a:endParaRPr lang="en-US" sz="2400" dirty="0">
              <a:ea typeface="+mj-ea"/>
              <a:cs typeface="+mj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197CCD5-B3BD-0473-EB2F-43A851906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39F5A1-5C8F-A01B-F5EB-4A8E6811E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EFBDF9-878F-0225-191B-67E1E969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E10DB73-ED3B-2DA9-4509-6B01D16BA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4C6CBB-3A99-FF40-77A6-2C5291C0F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DCE0C5-E306-298C-D08B-4B14DDC34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EC9B84-8325-C13E-C8AC-FE28CE585C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8902" y="719924"/>
            <a:ext cx="3788074" cy="22426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3575519-BDEF-4D04-3D06-F99C7DBE8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BAD2B5-F932-2B04-18EE-6AD370530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581" y="3505007"/>
            <a:ext cx="4388818" cy="2670529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B0B6120-949E-430A-DBA3-F05E1A44E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403146"/>
              </p:ext>
            </p:extLst>
          </p:nvPr>
        </p:nvGraphicFramePr>
        <p:xfrm>
          <a:off x="593676" y="2577096"/>
          <a:ext cx="5281456" cy="38469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43751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262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WALMART SALES PERFORMANCE</vt:lpstr>
      <vt:lpstr>INTRODUCTION</vt:lpstr>
      <vt:lpstr>DATASET OVERVIEW</vt:lpstr>
      <vt:lpstr>Top Growing Branch</vt:lpstr>
      <vt:lpstr>2. Most Profitable Products by Branch</vt:lpstr>
      <vt:lpstr>3. Customer Spending Segments</vt:lpstr>
      <vt:lpstr>4. Sales Anomaly Detection</vt:lpstr>
      <vt:lpstr>5. Most Popular Payment Method by City </vt:lpstr>
      <vt:lpstr>6. Monthly Sales Distribution by Gender</vt:lpstr>
      <vt:lpstr>7. What Different Customers Buy Most</vt:lpstr>
      <vt:lpstr>8. Returning Customers</vt:lpstr>
      <vt:lpstr>9. Top 5 Customers by Sales</vt:lpstr>
      <vt:lpstr>10. Sales Trends by Day of Week</vt:lpstr>
      <vt:lpstr>VIDEO 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NAYAN KUMAR</cp:lastModifiedBy>
  <cp:revision>642</cp:revision>
  <dcterms:created xsi:type="dcterms:W3CDTF">2025-05-04T06:41:20Z</dcterms:created>
  <dcterms:modified xsi:type="dcterms:W3CDTF">2025-05-04T17:55:30Z</dcterms:modified>
</cp:coreProperties>
</file>